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91" r:id="rId2"/>
    <p:sldId id="256" r:id="rId3"/>
    <p:sldId id="275" r:id="rId4"/>
    <p:sldId id="285" r:id="rId5"/>
    <p:sldId id="286" r:id="rId6"/>
    <p:sldId id="258" r:id="rId7"/>
    <p:sldId id="293" r:id="rId8"/>
    <p:sldId id="294" r:id="rId9"/>
    <p:sldId id="259" r:id="rId10"/>
    <p:sldId id="260" r:id="rId11"/>
    <p:sldId id="281" r:id="rId12"/>
    <p:sldId id="261" r:id="rId13"/>
    <p:sldId id="292" r:id="rId14"/>
    <p:sldId id="289" r:id="rId15"/>
    <p:sldId id="290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3" r:id="rId26"/>
    <p:sldId id="277" r:id="rId27"/>
    <p:sldId id="301" r:id="rId28"/>
    <p:sldId id="278" r:id="rId29"/>
    <p:sldId id="279" r:id="rId30"/>
    <p:sldId id="276" r:id="rId31"/>
    <p:sldId id="296" r:id="rId32"/>
    <p:sldId id="299" r:id="rId33"/>
    <p:sldId id="297" r:id="rId34"/>
    <p:sldId id="298" r:id="rId35"/>
    <p:sldId id="300" r:id="rId36"/>
    <p:sldId id="295" r:id="rId37"/>
  </p:sldIdLst>
  <p:sldSz cx="9144000" cy="6858000" type="screen4x3"/>
  <p:notesSz cx="9869488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15D9-2AA2-4D18-BAB5-FCD02C3835DE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A31D8-EDBB-46CE-8F0B-7CEDB1067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EA9DC-432C-4A5B-96C4-90EC62492498}" type="datetimeFigureOut">
              <a:rPr lang="en-US" smtClean="0"/>
              <a:pPr/>
              <a:t>18/11/2015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3A4B-AAC5-468B-B693-F51AB2F8E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Deliberations on Good Governance</a:t>
            </a:r>
            <a:br>
              <a:rPr lang="en-US" dirty="0" smtClean="0"/>
            </a:b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Strengthen and Synergize the System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10200" y="5111826"/>
            <a:ext cx="3505200" cy="1441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Presented by: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Nikhil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Gajraj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I.A.S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Deputy Commissioner,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	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Kurukshetra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886200"/>
            <a:ext cx="239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 dated 13.11.2014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28600"/>
            <a:ext cx="4240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District - </a:t>
            </a:r>
            <a:r>
              <a:rPr lang="en-US" sz="3600" b="1" u="sng" dirty="0" err="1" smtClean="0"/>
              <a:t>Kurukshetra</a:t>
            </a:r>
            <a:endParaRPr 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e-</a:t>
            </a:r>
            <a:r>
              <a:rPr lang="en-US" dirty="0" err="1" smtClean="0">
                <a:latin typeface="Agency FB" pitchFamily="34" charset="0"/>
              </a:rPr>
              <a:t>Maitri</a:t>
            </a:r>
            <a:r>
              <a:rPr lang="en-US" dirty="0" smtClean="0">
                <a:latin typeface="Agency FB" pitchFamily="34" charset="0"/>
              </a:rPr>
              <a:t> (CSC </a:t>
            </a:r>
            <a:r>
              <a:rPr lang="en-US" dirty="0" err="1" smtClean="0">
                <a:latin typeface="Agency FB" pitchFamily="34" charset="0"/>
              </a:rPr>
              <a:t>Centres</a:t>
            </a:r>
            <a:r>
              <a:rPr lang="en-US" dirty="0" smtClean="0">
                <a:latin typeface="Agency FB" pitchFamily="34" charset="0"/>
              </a:rPr>
              <a:t>)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8533" r="10909" b="2985"/>
          <a:stretch>
            <a:fillRect/>
          </a:stretch>
        </p:blipFill>
        <p:spPr bwMode="auto">
          <a:xfrm>
            <a:off x="381001" y="1036323"/>
            <a:ext cx="7315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1040" t="10417" r="30893" b="6250"/>
          <a:stretch>
            <a:fillRect/>
          </a:stretch>
        </p:blipFill>
        <p:spPr bwMode="auto">
          <a:xfrm>
            <a:off x="5943600" y="2895600"/>
            <a:ext cx="30337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7576" y="571406"/>
            <a:ext cx="214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Touch Screen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3249962">
            <a:off x="7676173" y="1290227"/>
            <a:ext cx="344767" cy="1066800"/>
          </a:xfrm>
          <a:prstGeom prst="downArrow">
            <a:avLst>
              <a:gd name="adj1" fmla="val 50000"/>
              <a:gd name="adj2" fmla="val 5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249962">
            <a:off x="2046620" y="1729344"/>
            <a:ext cx="300155" cy="1066800"/>
          </a:xfrm>
          <a:prstGeom prst="downArrow">
            <a:avLst>
              <a:gd name="adj1" fmla="val 50000"/>
              <a:gd name="adj2" fmla="val 5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3249962">
            <a:off x="3875420" y="1272143"/>
            <a:ext cx="300155" cy="1066800"/>
          </a:xfrm>
          <a:prstGeom prst="downArrow">
            <a:avLst>
              <a:gd name="adj1" fmla="val 50000"/>
              <a:gd name="adj2" fmla="val 5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249962">
            <a:off x="5704220" y="1653143"/>
            <a:ext cx="300155" cy="1066800"/>
          </a:xfrm>
          <a:prstGeom prst="downArrow">
            <a:avLst>
              <a:gd name="adj1" fmla="val 50000"/>
              <a:gd name="adj2" fmla="val 5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Application Window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7613" t="10417" r="51977" b="14583"/>
          <a:stretch>
            <a:fillRect/>
          </a:stretch>
        </p:blipFill>
        <p:spPr bwMode="auto">
          <a:xfrm>
            <a:off x="3352800" y="838200"/>
            <a:ext cx="5476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10176" t="13542" r="77525" b="40625"/>
          <a:stretch>
            <a:fillRect/>
          </a:stretch>
        </p:blipFill>
        <p:spPr bwMode="auto">
          <a:xfrm>
            <a:off x="381000" y="990600"/>
            <a:ext cx="2514600" cy="526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e-</a:t>
            </a:r>
            <a:r>
              <a:rPr lang="en-US" dirty="0" err="1" smtClean="0">
                <a:latin typeface="Agency FB" pitchFamily="34" charset="0"/>
              </a:rPr>
              <a:t>Maitri</a:t>
            </a:r>
            <a:r>
              <a:rPr lang="en-US" dirty="0" smtClean="0">
                <a:latin typeface="Agency FB" pitchFamily="34" charset="0"/>
              </a:rPr>
              <a:t> (CSC </a:t>
            </a:r>
            <a:r>
              <a:rPr lang="en-US" dirty="0" err="1" smtClean="0">
                <a:latin typeface="Agency FB" pitchFamily="34" charset="0"/>
              </a:rPr>
              <a:t>Centres</a:t>
            </a:r>
            <a:r>
              <a:rPr lang="en-US" dirty="0" smtClean="0">
                <a:latin typeface="Agency FB" pitchFamily="34" charset="0"/>
              </a:rPr>
              <a:t>)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46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486400"/>
            <a:ext cx="2304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486400"/>
            <a:ext cx="243959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444228"/>
            <a:ext cx="2514600" cy="14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e-</a:t>
            </a:r>
            <a:r>
              <a:rPr lang="en-US" dirty="0" err="1" smtClean="0">
                <a:latin typeface="Agency FB" pitchFamily="34" charset="0"/>
              </a:rPr>
              <a:t>Maitri</a:t>
            </a:r>
            <a:r>
              <a:rPr lang="en-US" dirty="0" smtClean="0">
                <a:latin typeface="Agency FB" pitchFamily="34" charset="0"/>
              </a:rPr>
              <a:t> (CSC </a:t>
            </a:r>
            <a:r>
              <a:rPr lang="en-US" dirty="0" err="1" smtClean="0">
                <a:latin typeface="Agency FB" pitchFamily="34" charset="0"/>
              </a:rPr>
              <a:t>Centres</a:t>
            </a:r>
            <a:r>
              <a:rPr lang="en-US" dirty="0" smtClean="0">
                <a:latin typeface="Agency FB" pitchFamily="34" charset="0"/>
              </a:rPr>
              <a:t>)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76109"/>
            <a:ext cx="6781800" cy="475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10400" y="1780909"/>
            <a:ext cx="2161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Videos</a:t>
            </a:r>
          </a:p>
          <a:p>
            <a:r>
              <a:rPr lang="en-US" sz="2400" b="1" dirty="0" smtClean="0"/>
              <a:t>Addresses </a:t>
            </a:r>
          </a:p>
          <a:p>
            <a:r>
              <a:rPr lang="en-US" sz="2400" b="1" dirty="0" smtClean="0"/>
              <a:t>Rates</a:t>
            </a:r>
          </a:p>
          <a:p>
            <a:r>
              <a:rPr lang="en-US" sz="2400" b="1" dirty="0" smtClean="0"/>
              <a:t>SMS</a:t>
            </a:r>
          </a:p>
          <a:p>
            <a:r>
              <a:rPr lang="en-US" sz="2400" b="1" dirty="0" smtClean="0"/>
              <a:t>Photo Gallery</a:t>
            </a:r>
          </a:p>
          <a:p>
            <a:r>
              <a:rPr lang="en-US" sz="2400" b="1" dirty="0" smtClean="0"/>
              <a:t>Training </a:t>
            </a:r>
            <a:r>
              <a:rPr lang="en-US" sz="2400" b="1" dirty="0" err="1" smtClean="0"/>
              <a:t>Prog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685800"/>
            <a:ext cx="526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Regd. Agriculture on Touch Screen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e-</a:t>
            </a:r>
            <a:r>
              <a:rPr lang="en-US" dirty="0" err="1" smtClean="0">
                <a:latin typeface="Agency FB" pitchFamily="34" charset="0"/>
              </a:rPr>
              <a:t>Maitri</a:t>
            </a:r>
            <a:r>
              <a:rPr lang="en-US" dirty="0" smtClean="0">
                <a:latin typeface="Agency FB" pitchFamily="34" charset="0"/>
              </a:rPr>
              <a:t> (CSC </a:t>
            </a:r>
            <a:r>
              <a:rPr lang="en-US" dirty="0" err="1" smtClean="0">
                <a:latin typeface="Agency FB" pitchFamily="34" charset="0"/>
              </a:rPr>
              <a:t>Centres</a:t>
            </a:r>
            <a:r>
              <a:rPr lang="en-US" dirty="0" smtClean="0">
                <a:latin typeface="Agency FB" pitchFamily="34" charset="0"/>
              </a:rPr>
              <a:t>)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81200"/>
            <a:ext cx="662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295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Lodge Complaint (Touch Screen)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333" t="12641" r="70000"/>
          <a:stretch>
            <a:fillRect/>
          </a:stretch>
        </p:blipFill>
        <p:spPr bwMode="auto">
          <a:xfrm>
            <a:off x="381000" y="1752600"/>
            <a:ext cx="1981200" cy="473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 rot="3249962">
            <a:off x="2351420" y="4929742"/>
            <a:ext cx="300155" cy="1066800"/>
          </a:xfrm>
          <a:prstGeom prst="downArrow">
            <a:avLst>
              <a:gd name="adj1" fmla="val 50000"/>
              <a:gd name="adj2" fmla="val 5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82000" cy="6019800"/>
          </a:xfrm>
          <a:prstGeom prst="rect">
            <a:avLst/>
          </a:prstGeom>
          <a:ln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smtClean="0"/>
              <a:t>User Name/Password</a:t>
            </a:r>
          </a:p>
        </p:txBody>
      </p:sp>
      <p:sp>
        <p:nvSpPr>
          <p:cNvPr id="7172" name="Subtitle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848600" cy="4038600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User Name &amp; Password has been issued to Every department/office. Please Got it from NIC if not available 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/>
          <a:srcRect l="33749" t="14583" r="33749" b="64584"/>
          <a:stretch>
            <a:fillRect/>
          </a:stretch>
        </p:blipFill>
        <p:spPr bwMode="auto">
          <a:xfrm>
            <a:off x="1828800" y="3352800"/>
            <a:ext cx="6172200" cy="2373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7292" r="3368" b="10417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6213" y="0"/>
            <a:ext cx="2617787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82000" cy="6019800"/>
          </a:xfrm>
          <a:prstGeom prst="rect">
            <a:avLst/>
          </a:prstGeom>
          <a:ln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smtClean="0"/>
              <a:t>Online Access of Complaints</a:t>
            </a:r>
          </a:p>
        </p:txBody>
      </p:sp>
      <p:sp>
        <p:nvSpPr>
          <p:cNvPr id="14340" name="Subtitle 2"/>
          <p:cNvSpPr txBox="1">
            <a:spLocks/>
          </p:cNvSpPr>
          <p:nvPr/>
        </p:nvSpPr>
        <p:spPr bwMode="auto">
          <a:xfrm>
            <a:off x="762000" y="1600200"/>
            <a:ext cx="784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dirty="0"/>
              <a:t>All the Complaints in Time Limit are Scanned and available online to individual department after login Online Portal.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Helpline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1800 180 1744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Grievances on part of Public</a:t>
            </a:r>
            <a:endParaRPr lang="en-US" dirty="0">
              <a:latin typeface="Agency FB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762000"/>
          <a:ext cx="86868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6482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gency FB" pitchFamily="34" charset="0"/>
                        </a:rPr>
                        <a:t>Detail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gency FB" pitchFamily="34" charset="0"/>
                        </a:rPr>
                        <a:t>Example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gency FB" pitchFamily="34" charset="0"/>
                        </a:rPr>
                        <a:t>Lack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of Knowledge of Procedure</a:t>
                      </a:r>
                      <a:endParaRPr lang="en-US" sz="2400" dirty="0" smtClean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All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Filing the Application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All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Submission/Acceptance of Application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Multiple Windows</a:t>
                      </a:r>
                    </a:p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Registration of Deed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Receipt/Over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Charges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Tracking of Official/Officer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gency FB" pitchFamily="34" charset="0"/>
                        </a:rPr>
                        <a:t>Patwari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Time Delay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Mutation …..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Lack of Information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Date and Place of Distribution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of Pension</a:t>
                      </a:r>
                      <a:endParaRPr lang="en-US" sz="2000" dirty="0" smtClean="0">
                        <a:latin typeface="Agency FB" pitchFamily="34" charset="0"/>
                      </a:endParaRPr>
                    </a:p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Files in </a:t>
                      </a:r>
                      <a:r>
                        <a:rPr lang="en-US" sz="2000" dirty="0" err="1" smtClean="0">
                          <a:latin typeface="Agency FB" pitchFamily="34" charset="0"/>
                        </a:rPr>
                        <a:t>Recordroom</a:t>
                      </a:r>
                      <a:endParaRPr lang="en-US" sz="2000" dirty="0" smtClean="0">
                        <a:latin typeface="Agency FB" pitchFamily="34" charset="0"/>
                      </a:endParaRPr>
                    </a:p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Name of Contractor or person who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has to execute work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Lack of Good Query System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Mobile</a:t>
                      </a:r>
                      <a:r>
                        <a:rPr lang="en-US" sz="2000" baseline="0" dirty="0" smtClean="0">
                          <a:latin typeface="Agency FB" pitchFamily="34" charset="0"/>
                        </a:rPr>
                        <a:t> Lost 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File Tracking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gency FB" pitchFamily="34" charset="0"/>
                        </a:rPr>
                        <a:t>Birth &amp; Death</a:t>
                      </a:r>
                      <a:endParaRPr lang="en-US" sz="20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82000" cy="6019800"/>
          </a:xfrm>
          <a:prstGeom prst="rect">
            <a:avLst/>
          </a:prstGeom>
          <a:ln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Enquiry By SMS</a:t>
            </a:r>
          </a:p>
        </p:txBody>
      </p:sp>
      <p:sp>
        <p:nvSpPr>
          <p:cNvPr id="17412" name="Subtitle 2"/>
          <p:cNvSpPr txBox="1">
            <a:spLocks/>
          </p:cNvSpPr>
          <p:nvPr/>
        </p:nvSpPr>
        <p:spPr bwMode="auto">
          <a:xfrm>
            <a:off x="3657600" y="160020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Complainant can also check the status of their complaints by Sending SMS</a:t>
            </a:r>
          </a:p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CCMS GIS &lt;Complaint ID&gt; 9954699899</a:t>
            </a:r>
          </a:p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the Complaint Status will be send on Mobile.</a:t>
            </a:r>
          </a:p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</p:txBody>
      </p:sp>
      <p:pic>
        <p:nvPicPr>
          <p:cNvPr id="17413" name="Picture 2" descr="C:\Documents and Settings\Administrator\Desktop\s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2819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066800" y="2667000"/>
            <a:ext cx="19812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Calibri" pitchFamily="34" charset="0"/>
              </a:rPr>
              <a:t>To :- 9954699899</a:t>
            </a:r>
            <a:endParaRPr lang="en-US" sz="20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048000"/>
            <a:ext cx="1981200" cy="175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</a:rPr>
              <a:t>CCMS GIS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&lt;Complaint ID&gt;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276600" y="2895600"/>
            <a:ext cx="5257800" cy="1600200"/>
          </a:xfrm>
          <a:prstGeom prst="ellipse">
            <a:avLst/>
          </a:prstGeom>
          <a:noFill/>
          <a:ln w="793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82000" cy="6019800"/>
          </a:xfrm>
          <a:prstGeom prst="rect">
            <a:avLst/>
          </a:prstGeom>
          <a:ln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/>
              <a:t>Enquiry By SMS (Online)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1524000"/>
            <a:ext cx="78486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/>
              <a:t>Complainant can also check the status by entering the Complaint ID and Mobile No. on Website.</a:t>
            </a:r>
          </a:p>
          <a:p>
            <a:pPr>
              <a:spcBef>
                <a:spcPct val="20000"/>
              </a:spcBef>
              <a:defRPr/>
            </a:pPr>
            <a:endParaRPr lang="en-US" sz="3200" dirty="0"/>
          </a:p>
          <a:p>
            <a:pPr>
              <a:spcBef>
                <a:spcPct val="20000"/>
              </a:spcBef>
              <a:defRPr/>
            </a:pPr>
            <a:endParaRPr lang="en-US" sz="3200" dirty="0"/>
          </a:p>
          <a:p>
            <a:pPr>
              <a:spcBef>
                <a:spcPct val="20000"/>
              </a:spcBef>
              <a:defRPr/>
            </a:pPr>
            <a:endParaRPr lang="en-US" sz="3200" dirty="0"/>
          </a:p>
          <a:p>
            <a:pPr>
              <a:spcBef>
                <a:spcPct val="20000"/>
              </a:spcBef>
              <a:defRPr/>
            </a:pPr>
            <a:endParaRPr lang="en-US" sz="3200" dirty="0"/>
          </a:p>
          <a:p>
            <a:pPr>
              <a:spcBef>
                <a:spcPct val="20000"/>
              </a:spcBef>
              <a:defRPr/>
            </a:pPr>
            <a:r>
              <a:rPr lang="en-US" sz="3200" dirty="0"/>
              <a:t>the Complaint Status will be send on Mobile.</a:t>
            </a:r>
          </a:p>
          <a:p>
            <a:pPr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/>
          <a:srcRect l="10001" t="40625" r="75626" b="32292"/>
          <a:stretch>
            <a:fillRect/>
          </a:stretch>
        </p:blipFill>
        <p:spPr bwMode="auto">
          <a:xfrm>
            <a:off x="762000" y="29718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33400" y="3810000"/>
            <a:ext cx="21336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/>
          <a:srcRect t="14583" r="67204" b="42708"/>
          <a:stretch>
            <a:fillRect/>
          </a:stretch>
        </p:blipFill>
        <p:spPr bwMode="auto">
          <a:xfrm>
            <a:off x="3048000" y="2590800"/>
            <a:ext cx="35814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82000" cy="6019800"/>
          </a:xfrm>
          <a:prstGeom prst="rect">
            <a:avLst/>
          </a:prstGeom>
          <a:ln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Enquiry on Touch Screen</a:t>
            </a:r>
          </a:p>
        </p:txBody>
      </p:sp>
      <p:pic>
        <p:nvPicPr>
          <p:cNvPr id="19460" name="Picture 2" descr="\\10.89.32.33\Webserver\KKR\images\Organisations\NIC\images\gms.JPG"/>
          <p:cNvPicPr>
            <a:picLocks noChangeAspect="1" noChangeArrowheads="1"/>
          </p:cNvPicPr>
          <p:nvPr/>
        </p:nvPicPr>
        <p:blipFill>
          <a:blip r:embed="rId2"/>
          <a:srcRect l="1338" t="948" r="10815" b="5302"/>
          <a:stretch>
            <a:fillRect/>
          </a:stretch>
        </p:blipFill>
        <p:spPr bwMode="auto">
          <a:xfrm>
            <a:off x="609600" y="13716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82000" cy="6019800"/>
          </a:xfrm>
          <a:prstGeom prst="rect">
            <a:avLst/>
          </a:prstGeom>
          <a:ln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smtClean="0"/>
              <a:t>Status on SMS (Monitoring) </a:t>
            </a:r>
          </a:p>
        </p:txBody>
      </p:sp>
      <p:sp>
        <p:nvSpPr>
          <p:cNvPr id="20484" name="Subtitle 2"/>
          <p:cNvSpPr txBox="1">
            <a:spLocks/>
          </p:cNvSpPr>
          <p:nvPr/>
        </p:nvSpPr>
        <p:spPr bwMode="auto">
          <a:xfrm>
            <a:off x="762000" y="1600200"/>
            <a:ext cx="784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Total Pending Complaint to : -</a:t>
            </a:r>
          </a:p>
          <a:p>
            <a:pPr>
              <a:spcBef>
                <a:spcPct val="20000"/>
              </a:spcBef>
            </a:pPr>
            <a:r>
              <a:rPr lang="en-US" sz="3200"/>
              <a:t>	Nodal officer.</a:t>
            </a:r>
          </a:p>
          <a:p>
            <a:pPr>
              <a:spcBef>
                <a:spcPct val="20000"/>
              </a:spcBef>
            </a:pPr>
            <a:r>
              <a:rPr lang="en-US" sz="3200"/>
              <a:t>	DIO/Operator/CTM</a:t>
            </a:r>
          </a:p>
          <a:p>
            <a:pPr>
              <a:spcBef>
                <a:spcPct val="20000"/>
              </a:spcBef>
            </a:pPr>
            <a:r>
              <a:rPr lang="en-US" sz="3200"/>
              <a:t>Every Week.</a:t>
            </a:r>
          </a:p>
          <a:p>
            <a:pPr>
              <a:spcBef>
                <a:spcPct val="20000"/>
              </a:spcBef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82000" cy="6019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smtClean="0"/>
              <a:t>Receipt Issued to All</a:t>
            </a:r>
          </a:p>
        </p:txBody>
      </p:sp>
      <p:sp>
        <p:nvSpPr>
          <p:cNvPr id="5124" name="Subtitle 2"/>
          <p:cNvSpPr txBox="1">
            <a:spLocks/>
          </p:cNvSpPr>
          <p:nvPr/>
        </p:nvSpPr>
        <p:spPr bwMode="auto">
          <a:xfrm>
            <a:off x="762000" y="1219200"/>
            <a:ext cx="784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A new Unique Complaint ID is generated and Computerized receipt is issued to all after lodging a new complaint. 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/>
          <a:srcRect l="13126" t="12500" r="14375" b="19792"/>
          <a:stretch>
            <a:fillRect/>
          </a:stretch>
        </p:blipFill>
        <p:spPr bwMode="auto">
          <a:xfrm>
            <a:off x="457200" y="2667000"/>
            <a:ext cx="8382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82000" cy="601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mpd="dbl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smtClean="0"/>
              <a:t>Reminder Issued to All </a:t>
            </a:r>
          </a:p>
        </p:txBody>
      </p:sp>
      <p:sp>
        <p:nvSpPr>
          <p:cNvPr id="21508" name="Subtitle 2"/>
          <p:cNvSpPr txBox="1">
            <a:spLocks/>
          </p:cNvSpPr>
          <p:nvPr/>
        </p:nvSpPr>
        <p:spPr bwMode="auto">
          <a:xfrm>
            <a:off x="762000" y="1600200"/>
            <a:ext cx="784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Reminders are issued to all departments for the pending complaints.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 l="8749" t="13542" r="13750" b="19341"/>
          <a:stretch>
            <a:fillRect/>
          </a:stretch>
        </p:blipFill>
        <p:spPr bwMode="auto">
          <a:xfrm>
            <a:off x="457200" y="2667000"/>
            <a:ext cx="8382000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r="44363" b="60417"/>
          <a:stretch>
            <a:fillRect/>
          </a:stretch>
        </p:blipFill>
        <p:spPr bwMode="auto">
          <a:xfrm>
            <a:off x="0" y="0"/>
            <a:ext cx="723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9868" t="7292" b="5208"/>
          <a:stretch>
            <a:fillRect/>
          </a:stretch>
        </p:blipFill>
        <p:spPr bwMode="auto">
          <a:xfrm>
            <a:off x="838200" y="1887024"/>
            <a:ext cx="8305800" cy="49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-304800" y="685800"/>
            <a:ext cx="2514600" cy="762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of </a:t>
            </a:r>
            <a:r>
              <a:rPr lang="en-US" sz="2800" dirty="0" err="1" smtClean="0"/>
              <a:t>Whatsapp</a:t>
            </a:r>
            <a:r>
              <a:rPr lang="en-US" sz="2800" dirty="0" smtClean="0"/>
              <a:t> Application for implementation of SWACHH BHARAT ABHIYAN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Whatsapp</a:t>
            </a:r>
            <a:r>
              <a:rPr lang="en-US" sz="2000" dirty="0" smtClean="0"/>
              <a:t> application used for the implementation of the project for the first time.</a:t>
            </a:r>
          </a:p>
          <a:p>
            <a:r>
              <a:rPr lang="en-US" sz="2000" dirty="0" smtClean="0"/>
              <a:t>Different nodal officers were appointed Ward wise in Urban areas and at cluster level at villages. </a:t>
            </a:r>
          </a:p>
          <a:p>
            <a:r>
              <a:rPr lang="en-US" sz="2000" dirty="0" smtClean="0"/>
              <a:t>Real time review of cleanliness drive made possible and each nodal officer was required to update before and after pictures of the areas sanitized on the central </a:t>
            </a:r>
            <a:r>
              <a:rPr lang="en-US" sz="2000" dirty="0" err="1" smtClean="0"/>
              <a:t>whatsapp</a:t>
            </a:r>
            <a:r>
              <a:rPr lang="en-US" sz="2000" dirty="0" smtClean="0"/>
              <a:t> number.</a:t>
            </a:r>
          </a:p>
          <a:p>
            <a:r>
              <a:rPr lang="en-US" sz="2000" dirty="0" smtClean="0"/>
              <a:t>Different folders of different Nodal officers were created to ensure proper accounting of the number of activities undertaken by each officer </a:t>
            </a:r>
          </a:p>
          <a:p>
            <a:r>
              <a:rPr lang="en-US" sz="2000" dirty="0" smtClean="0"/>
              <a:t>Total of ~3200  pictures collected depicting the activities undertaken in the district during the </a:t>
            </a:r>
            <a:r>
              <a:rPr lang="en-US" sz="2000" dirty="0" err="1" smtClean="0"/>
              <a:t>swachta</a:t>
            </a:r>
            <a:r>
              <a:rPr lang="en-US" sz="2000" dirty="0" smtClean="0"/>
              <a:t> </a:t>
            </a:r>
            <a:r>
              <a:rPr lang="en-US" sz="2000" dirty="0" err="1" smtClean="0"/>
              <a:t>saptah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73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 Record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579120"/>
          <a:ext cx="868680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gency FB" pitchFamily="34" charset="0"/>
                        </a:rPr>
                        <a:t>Done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gency FB" pitchFamily="34" charset="0"/>
                        </a:rPr>
                        <a:t>All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Villages (419) Online Integrated with Land Record</a:t>
                      </a:r>
                      <a:endParaRPr lang="en-US" sz="2400" dirty="0" smtClean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gency FB" pitchFamily="34" charset="0"/>
                        </a:rPr>
                        <a:t>Data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Updation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on website : 15 minutes</a:t>
                      </a:r>
                      <a:endParaRPr lang="en-US" sz="2400" dirty="0" smtClean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Scanning: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Resgistration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of Deeds (100 %), Mutation (Immediately at the time of Incorporation), All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Mausawi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. Field Books (Locally) available on Touch Screen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Appointment Management System : First Pilot District 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Renovation of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Halris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/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Edisha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Centre : Five out of Six.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Ladwa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shortly.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All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Girdawari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Books generated through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Jamabandi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data (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Computerised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)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Facilities like Touch Screen, Query through SMS, Website available, Alert Message to SDMs/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Tehsildar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/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Patwari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at regular Interval.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e-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Patwarkhana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: One at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Pehowa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Query Management System : Inform the applicant after generation of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Nakal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to receive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Dashboard Available for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both Public as well as Officer to get the latest status.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Mutation immediately 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Administrative</a:t>
            </a:r>
            <a:endParaRPr lang="en-US" dirty="0">
              <a:latin typeface="Agency FB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762000"/>
          <a:ext cx="83820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gency FB" pitchFamily="34" charset="0"/>
                        </a:rPr>
                        <a:t>Detail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itchFamily="34" charset="0"/>
                        </a:rPr>
                        <a:t>Good</a:t>
                      </a:r>
                      <a:r>
                        <a:rPr lang="en-US" sz="2800" baseline="0" dirty="0" smtClean="0">
                          <a:latin typeface="Agency FB" pitchFamily="34" charset="0"/>
                        </a:rPr>
                        <a:t> Monitoring Tool/ File Tracking / Fixing of Accountability</a:t>
                      </a:r>
                      <a:endParaRPr lang="en-US" sz="2800" dirty="0" smtClean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gency FB" pitchFamily="34" charset="0"/>
                        </a:rPr>
                        <a:t>Act/</a:t>
                      </a:r>
                      <a:r>
                        <a:rPr lang="en-US" sz="2800" baseline="0" dirty="0" smtClean="0">
                          <a:latin typeface="Agency FB" pitchFamily="34" charset="0"/>
                        </a:rPr>
                        <a:t>Procedure/Guidelines/Notifications</a:t>
                      </a:r>
                      <a:endParaRPr lang="en-US" sz="28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gency FB" pitchFamily="34" charset="0"/>
                        </a:rPr>
                        <a:t>At</a:t>
                      </a:r>
                      <a:r>
                        <a:rPr lang="en-US" sz="2800" baseline="0" dirty="0" smtClean="0">
                          <a:latin typeface="Agency FB" pitchFamily="34" charset="0"/>
                        </a:rPr>
                        <a:t> Some Places not good Delivery Environment</a:t>
                      </a:r>
                      <a:endParaRPr lang="en-US" sz="28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gency FB" pitchFamily="34" charset="0"/>
                        </a:rPr>
                        <a:t>Sharing of data</a:t>
                      </a:r>
                      <a:endParaRPr lang="en-US" sz="28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gency FB" pitchFamily="34" charset="0"/>
                        </a:rPr>
                        <a:t>Shortage of Staff</a:t>
                      </a:r>
                      <a:endParaRPr lang="en-US" sz="28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gency FB" pitchFamily="34" charset="0"/>
                        </a:rPr>
                        <a:t>Planning, wherever option is available to study the success stories,</a:t>
                      </a:r>
                      <a:r>
                        <a:rPr lang="en-US" sz="2800" baseline="0" dirty="0" smtClean="0">
                          <a:latin typeface="Agency FB" pitchFamily="34" charset="0"/>
                        </a:rPr>
                        <a:t> it should be e.g. Grievances through Video Conference</a:t>
                      </a:r>
                      <a:endParaRPr lang="en-US" sz="28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gency FB" pitchFamily="34" charset="0"/>
                        </a:rPr>
                        <a:t>Frequent Transfers,</a:t>
                      </a:r>
                      <a:r>
                        <a:rPr lang="en-US" sz="2800" baseline="0" dirty="0" smtClean="0">
                          <a:latin typeface="Agency FB" pitchFamily="34" charset="0"/>
                        </a:rPr>
                        <a:t> some time in the middle of the execution of work</a:t>
                      </a:r>
                      <a:endParaRPr lang="en-US" sz="28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 Record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914400"/>
          <a:ext cx="84582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46973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gency FB" pitchFamily="34" charset="0"/>
                        </a:rPr>
                        <a:t>Needs to be Done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gency FB" pitchFamily="34" charset="0"/>
                        </a:rPr>
                        <a:t>Issue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of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Nakal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of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Girdawari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, Mutation, Registration Deed</a:t>
                      </a:r>
                      <a:endParaRPr lang="en-US" sz="2400" dirty="0" smtClean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14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Agency FB" pitchFamily="34" charset="0"/>
                        </a:rPr>
                        <a:t>Digitisation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of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Mausawi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: Pending on part of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Harsac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.</a:t>
                      </a:r>
                      <a:endParaRPr lang="en-US" sz="2400" dirty="0" smtClean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1447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Renovation of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Halris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/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Edisha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Centre 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1447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e-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Patwarkhana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Touch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DC Office </a:t>
            </a:r>
          </a:p>
          <a:p>
            <a:r>
              <a:rPr lang="en-US" dirty="0" smtClean="0"/>
              <a:t>CSC</a:t>
            </a:r>
          </a:p>
          <a:p>
            <a:r>
              <a:rPr lang="en-US" dirty="0" smtClean="0"/>
              <a:t>Police</a:t>
            </a:r>
          </a:p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99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Four Types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79" t="-1330" r="-1053" b="264"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57600" y="0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DC Office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09800" y="0"/>
            <a:ext cx="460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DDPO/BDPO Office i.e. MIS ROOM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3516" y="0"/>
            <a:ext cx="424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Police Department i.e. SP Office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32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57600" y="0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E-</a:t>
            </a:r>
            <a:r>
              <a:rPr lang="en-US" sz="2400" b="1" dirty="0" err="1" smtClean="0"/>
              <a:t>Maitri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16600" dirty="0" smtClean="0"/>
              <a:t>Thanks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 Black" pitchFamily="34" charset="0"/>
              </a:rPr>
              <a:t>Delivery of Services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Delivery of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639762"/>
          </a:xfrm>
        </p:spPr>
        <p:txBody>
          <a:bodyPr/>
          <a:lstStyle/>
          <a:p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95401"/>
            <a:ext cx="4040188" cy="838200"/>
          </a:xfrm>
        </p:spPr>
        <p:txBody>
          <a:bodyPr/>
          <a:lstStyle/>
          <a:p>
            <a:r>
              <a:rPr lang="en-US" dirty="0" smtClean="0"/>
              <a:t>District Level</a:t>
            </a:r>
          </a:p>
          <a:p>
            <a:pPr lvl="1"/>
            <a:r>
              <a:rPr lang="en-US" dirty="0" err="1" smtClean="0"/>
              <a:t>Tehsil</a:t>
            </a:r>
            <a:r>
              <a:rPr lang="en-US" dirty="0" smtClean="0"/>
              <a:t>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609600"/>
            <a:ext cx="4041775" cy="639762"/>
          </a:xfrm>
        </p:spPr>
        <p:txBody>
          <a:bodyPr/>
          <a:lstStyle/>
          <a:p>
            <a:r>
              <a:rPr lang="en-US" dirty="0" smtClean="0"/>
              <a:t>Future Vision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295401"/>
            <a:ext cx="4041775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Nearest convenient place of Citizen i.e. Village level /Ward level</a:t>
            </a:r>
            <a:endParaRPr lang="en-US" sz="18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2362200"/>
            <a:ext cx="5791200" cy="4267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Application 	- Blank (Red cross, Tea Stall, Touts 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	- Too far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Apply		- Multiple Windows (Cash Counter)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	- Manual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Delivery	- By Hand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Citizen Charter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Maintained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QMS		-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Website	- No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Touch Screen – No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SMS	- No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ashboard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-No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Helpline	- No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Alert	-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e-</a:t>
            </a:r>
            <a:r>
              <a:rPr lang="en-US" dirty="0" err="1" smtClean="0">
                <a:latin typeface="Agency FB" pitchFamily="34" charset="0"/>
              </a:rPr>
              <a:t>Maitri</a:t>
            </a:r>
            <a:r>
              <a:rPr lang="en-US" dirty="0" smtClean="0">
                <a:latin typeface="Agency FB" pitchFamily="34" charset="0"/>
              </a:rPr>
              <a:t> (CSC </a:t>
            </a:r>
            <a:r>
              <a:rPr lang="en-US" dirty="0" err="1" smtClean="0">
                <a:latin typeface="Agency FB" pitchFamily="34" charset="0"/>
              </a:rPr>
              <a:t>Centres</a:t>
            </a:r>
            <a:r>
              <a:rPr lang="en-US" dirty="0" smtClean="0">
                <a:latin typeface="Agency FB" pitchFamily="34" charset="0"/>
              </a:rPr>
              <a:t>)</a:t>
            </a:r>
            <a:endParaRPr lang="en-US" dirty="0">
              <a:latin typeface="Agency FB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05244"/>
          <a:ext cx="84582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gency FB" pitchFamily="34" charset="0"/>
                        </a:rPr>
                        <a:t>Issue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gency FB" pitchFamily="34" charset="0"/>
                        </a:rPr>
                        <a:t>Identification of Delivery</a:t>
                      </a:r>
                      <a:r>
                        <a:rPr lang="en-US" sz="1800" baseline="0" dirty="0" smtClean="0">
                          <a:latin typeface="Agency FB" pitchFamily="34" charset="0"/>
                        </a:rPr>
                        <a:t> of Services </a:t>
                      </a:r>
                      <a:endParaRPr lang="en-US" sz="1800" dirty="0" smtClean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gency FB" pitchFamily="34" charset="0"/>
                        </a:rPr>
                        <a:t>Mechanism</a:t>
                      </a:r>
                      <a:r>
                        <a:rPr lang="en-US" sz="1800" baseline="0" dirty="0" smtClean="0">
                          <a:latin typeface="Agency FB" pitchFamily="34" charset="0"/>
                        </a:rPr>
                        <a:t> to deliver them</a:t>
                      </a:r>
                      <a:endParaRPr lang="en-US" sz="1800" dirty="0" smtClean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264" t="5867" r="12264" b="56192"/>
          <a:stretch>
            <a:fillRect/>
          </a:stretch>
        </p:blipFill>
        <p:spPr bwMode="auto">
          <a:xfrm>
            <a:off x="0" y="2209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43600" y="6396335"/>
            <a:ext cx="316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Application generation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04800"/>
          <a:ext cx="8382000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Agency FB" pitchFamily="34" charset="0"/>
                        </a:rPr>
                        <a:t>Deliverable Services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Agency FB" pitchFamily="34" charset="0"/>
                        </a:rPr>
                        <a:t>Nakal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of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Jamabandi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, Mutations, Registration Deed,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Fard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Badar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Girdawari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Roznamcha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available on Touch Screen as well as on Website</a:t>
                      </a:r>
                      <a:endParaRPr lang="en-US" sz="2400" dirty="0" smtClean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Appointment</a:t>
                      </a:r>
                      <a:r>
                        <a:rPr lang="en-US" sz="2400" b="1" baseline="0" dirty="0" smtClean="0">
                          <a:latin typeface="Agency FB" pitchFamily="34" charset="0"/>
                        </a:rPr>
                        <a:t> of Deeds 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ensures acceptance of Papers and refusal with genuine reasons in writing 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Search By 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Owner name, Cultivator,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Khewat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, </a:t>
                      </a:r>
                      <a:r>
                        <a:rPr lang="en-US" sz="2400" dirty="0" err="1" smtClean="0">
                          <a:latin typeface="Agency FB" pitchFamily="34" charset="0"/>
                        </a:rPr>
                        <a:t>Khasra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 No.,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Registration Deed No. etc. provides ease of access to information with minimum parameters.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Status</a:t>
                      </a:r>
                      <a:r>
                        <a:rPr lang="en-US" sz="2400" b="1" baseline="0" dirty="0" smtClean="0">
                          <a:latin typeface="Agency FB" pitchFamily="34" charset="0"/>
                        </a:rPr>
                        <a:t> Entry 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– Mutations (Whether Entered or Not Verified, Sanctioned, Incorporated)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Online status of </a:t>
                      </a:r>
                      <a:r>
                        <a:rPr lang="en-US" sz="2400" b="1" dirty="0" err="1" smtClean="0">
                          <a:latin typeface="Agency FB" pitchFamily="34" charset="0"/>
                        </a:rPr>
                        <a:t>Jambandi</a:t>
                      </a:r>
                      <a:r>
                        <a:rPr lang="en-US" sz="2400" b="1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shows the present position of the owners/cultivators.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gency FB" pitchFamily="34" charset="0"/>
                        </a:rPr>
                        <a:t>For </a:t>
                      </a:r>
                      <a:r>
                        <a:rPr lang="en-US" sz="2400" b="1" dirty="0" smtClean="0">
                          <a:latin typeface="Agency FB" pitchFamily="34" charset="0"/>
                        </a:rPr>
                        <a:t>issuing of Certificates 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(SC/BC/OBC/Income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etc.) citizens can apply onsite and application can be processed at 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tehsil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level without the necessity of public to visit personally and final certificate can be received through E-mail, at the concerned E –</a:t>
                      </a:r>
                      <a:r>
                        <a:rPr lang="en-US" sz="2400" baseline="0" dirty="0" err="1" smtClean="0">
                          <a:latin typeface="Agency FB" pitchFamily="34" charset="0"/>
                        </a:rPr>
                        <a:t>Maitri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centre or through registered post.  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04800"/>
          <a:ext cx="8382000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Agency FB" pitchFamily="34" charset="0"/>
                        </a:rPr>
                        <a:t>Deliverable Services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gency FB" pitchFamily="34" charset="0"/>
                        </a:rPr>
                        <a:t>Birth and</a:t>
                      </a:r>
                      <a:r>
                        <a:rPr lang="en-US" sz="2400" b="1" baseline="0" dirty="0" smtClean="0">
                          <a:latin typeface="Agency FB" pitchFamily="34" charset="0"/>
                        </a:rPr>
                        <a:t> Death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: Explain ACT and Procedure. Apply Online. Check Status and can facilitate in verification the document already issued and submitted to any agency.</a:t>
                      </a:r>
                      <a:endParaRPr lang="en-US" sz="2400" dirty="0" smtClean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Mobile Lost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: Search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Facility whether found or not Found. How many times put on surveillance?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gency FB" pitchFamily="34" charset="0"/>
                        </a:rPr>
                        <a:t>Aadhar</a:t>
                      </a:r>
                      <a:r>
                        <a:rPr lang="en-US" sz="2400" b="1" dirty="0" smtClean="0">
                          <a:latin typeface="Agency FB" pitchFamily="34" charset="0"/>
                        </a:rPr>
                        <a:t> Card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: Status Enquiry,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Demographic changes (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Change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of Address),linkage with Banks  for disbursement of subsidies.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Pension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: Enquiry, Distribution Information, Procedure and can facilitate in applying.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Complaints:</a:t>
                      </a:r>
                      <a:r>
                        <a:rPr lang="en-US" sz="2400" b="1" baseline="0" dirty="0" smtClean="0">
                          <a:latin typeface="Agency FB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Online Entry, Status Enquiry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Electricity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: Bill Generation, 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Online Gas Booking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,/Electricity/Telephone/LIC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 Premium/HUDA Bills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Court Cases </a:t>
                      </a:r>
                      <a:r>
                        <a:rPr lang="en-US" sz="2400" dirty="0" smtClean="0">
                          <a:latin typeface="Agency FB" pitchFamily="34" charset="0"/>
                        </a:rPr>
                        <a:t>Status Enquiry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Election</a:t>
                      </a:r>
                      <a:r>
                        <a:rPr lang="en-US" sz="2400" b="1" baseline="0" dirty="0" smtClean="0">
                          <a:latin typeface="Agency FB" pitchFamily="34" charset="0"/>
                        </a:rPr>
                        <a:t> Department </a:t>
                      </a:r>
                      <a:r>
                        <a:rPr lang="en-US" sz="2400" baseline="0" dirty="0" smtClean="0">
                          <a:latin typeface="Agency FB" pitchFamily="34" charset="0"/>
                        </a:rPr>
                        <a:t>– Voter Enquiry/Apply</a:t>
                      </a:r>
                      <a:endParaRPr lang="en-US" sz="2400" dirty="0">
                        <a:latin typeface="Agency FB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gency FB" pitchFamily="34" charset="0"/>
                        </a:rPr>
                        <a:t>Results Enquiry</a:t>
                      </a:r>
                      <a:endParaRPr lang="en-US" sz="2400" b="1" dirty="0">
                        <a:latin typeface="Agency FB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gency FB" pitchFamily="34" charset="0"/>
              </a:rPr>
              <a:t>e-</a:t>
            </a:r>
            <a:r>
              <a:rPr lang="en-US" dirty="0" err="1" smtClean="0">
                <a:latin typeface="Agency FB" pitchFamily="34" charset="0"/>
              </a:rPr>
              <a:t>Maitri</a:t>
            </a:r>
            <a:r>
              <a:rPr lang="en-US" dirty="0" smtClean="0">
                <a:latin typeface="Agency FB" pitchFamily="34" charset="0"/>
              </a:rPr>
              <a:t> (CSC </a:t>
            </a:r>
            <a:r>
              <a:rPr lang="en-US" dirty="0" err="1" smtClean="0">
                <a:latin typeface="Agency FB" pitchFamily="34" charset="0"/>
              </a:rPr>
              <a:t>Centres</a:t>
            </a:r>
            <a:r>
              <a:rPr lang="en-US" dirty="0" smtClean="0">
                <a:latin typeface="Agency FB" pitchFamily="34" charset="0"/>
              </a:rPr>
              <a:t>)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500" r="47500"/>
          <a:stretch>
            <a:fillRect/>
          </a:stretch>
        </p:blipFill>
        <p:spPr bwMode="auto">
          <a:xfrm>
            <a:off x="304800" y="1066800"/>
            <a:ext cx="4114800" cy="542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r="13014"/>
          <a:stretch>
            <a:fillRect/>
          </a:stretch>
        </p:blipFill>
        <p:spPr bwMode="auto">
          <a:xfrm>
            <a:off x="4800600" y="3810000"/>
            <a:ext cx="4038600" cy="261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571406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Touch Screen (main view)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200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Search Window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3249962">
            <a:off x="4390326" y="1308310"/>
            <a:ext cx="389376" cy="1066800"/>
          </a:xfrm>
          <a:prstGeom prst="downArrow">
            <a:avLst>
              <a:gd name="adj1" fmla="val 50000"/>
              <a:gd name="adj2" fmla="val 5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3249962">
            <a:off x="2199020" y="1348343"/>
            <a:ext cx="300155" cy="1066800"/>
          </a:xfrm>
          <a:prstGeom prst="downArrow">
            <a:avLst>
              <a:gd name="adj1" fmla="val 50000"/>
              <a:gd name="adj2" fmla="val 54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976</Words>
  <Application>Microsoft Office PowerPoint</Application>
  <PresentationFormat>On-screen Show (4:3)</PresentationFormat>
  <Paragraphs>164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Deliberations on Good Governance to Strengthen and Synergize the System</vt:lpstr>
      <vt:lpstr>Grievances on part of Public</vt:lpstr>
      <vt:lpstr>Administrative</vt:lpstr>
      <vt:lpstr>Delivery of Services</vt:lpstr>
      <vt:lpstr>Delivery of Services</vt:lpstr>
      <vt:lpstr>e-Maitri (CSC Centres)</vt:lpstr>
      <vt:lpstr>Slide 7</vt:lpstr>
      <vt:lpstr>Slide 8</vt:lpstr>
      <vt:lpstr>e-Maitri (CSC Centres)</vt:lpstr>
      <vt:lpstr>e-Maitri (CSC Centres)</vt:lpstr>
      <vt:lpstr>Application Window</vt:lpstr>
      <vt:lpstr>e-Maitri (CSC Centres)</vt:lpstr>
      <vt:lpstr>e-Maitri (CSC Centres)</vt:lpstr>
      <vt:lpstr>e-Maitri (CSC Centres)</vt:lpstr>
      <vt:lpstr>Slide 15</vt:lpstr>
      <vt:lpstr>User Name/Password</vt:lpstr>
      <vt:lpstr>Slide 17</vt:lpstr>
      <vt:lpstr>Online Access of Complaints</vt:lpstr>
      <vt:lpstr>Helpline</vt:lpstr>
      <vt:lpstr>Enquiry By SMS</vt:lpstr>
      <vt:lpstr>Enquiry By SMS (Online)</vt:lpstr>
      <vt:lpstr>Enquiry on Touch Screen</vt:lpstr>
      <vt:lpstr>Status on SMS (Monitoring) </vt:lpstr>
      <vt:lpstr>Receipt Issued to All</vt:lpstr>
      <vt:lpstr>Reminder Issued to All </vt:lpstr>
      <vt:lpstr>Slide 26</vt:lpstr>
      <vt:lpstr>Use of Whatsapp Application for implementation of SWACHH BHARAT ABHIYAN </vt:lpstr>
      <vt:lpstr>Slide 28</vt:lpstr>
      <vt:lpstr>Land Record</vt:lpstr>
      <vt:lpstr>Land Record</vt:lpstr>
      <vt:lpstr>Touch Screen</vt:lpstr>
      <vt:lpstr>Slide 32</vt:lpstr>
      <vt:lpstr>Slide 33</vt:lpstr>
      <vt:lpstr>Slide 34</vt:lpstr>
      <vt:lpstr>Slide 35</vt:lpstr>
      <vt:lpstr>Thanks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Grievances on part of Public</dc:title>
  <dc:creator>DIOKKR</dc:creator>
  <cp:lastModifiedBy>dio</cp:lastModifiedBy>
  <cp:revision>108</cp:revision>
  <dcterms:created xsi:type="dcterms:W3CDTF">2014-11-11T12:14:35Z</dcterms:created>
  <dcterms:modified xsi:type="dcterms:W3CDTF">2015-11-18T04:06:57Z</dcterms:modified>
</cp:coreProperties>
</file>